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7675" cy="9928225"/>
  <p:embeddedFontLst>
    <p:embeddedFont>
      <p:font typeface="Aharoni" panose="02010803020104030203" pitchFamily="2" charset="-79"/>
      <p:bold r:id="rId8"/>
    </p:embeddedFont>
    <p:embeddedFont>
      <p:font typeface="Arial Narrow" panose="020B0604020202020204" pitchFamily="34" charset="0"/>
      <p:regular r:id="rId9"/>
      <p:bold r:id="rId10"/>
      <p:italic r:id="rId11"/>
      <p:boldItalic r:id="rId12"/>
    </p:embeddedFont>
    <p:embeddedFont>
      <p:font typeface="Calibri" panose="020F0502020204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6" userDrawn="1">
          <p15:clr>
            <a:srgbClr val="A4A3A4"/>
          </p15:clr>
        </p15:guide>
        <p15:guide id="2" pos="3127"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076" autoAdjust="0"/>
    <p:restoredTop sz="78488" autoAdjust="0"/>
  </p:normalViewPr>
  <p:slideViewPr>
    <p:cSldViewPr snapToGrid="0">
      <p:cViewPr varScale="1">
        <p:scale>
          <a:sx n="18" d="100"/>
          <a:sy n="18" d="100"/>
        </p:scale>
        <p:origin x="2976" y="39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6"/>
        <p:guide pos="3127"/>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982" y="9443641"/>
            <a:ext cx="184842" cy="307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95" tIns="45747" rIns="91495" bIns="45747">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821" y="4746168"/>
            <a:ext cx="4978946" cy="968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26" tIns="45157" rIns="91926" bIns="45157"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0738" y="755650"/>
            <a:ext cx="2616200" cy="37004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316117"/>
            <a:ext cx="6797675" cy="307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95" tIns="45747" rIns="91495" bIns="45747">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engage-concert.eu/" TargetMode="External"/><Relationship Id="rId7" Type="http://schemas.openxmlformats.org/officeDocument/2006/relationships/image" Target="../media/image3.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emf"/><Relationship Id="rId4" Type="http://schemas.openxmlformats.org/officeDocument/2006/relationships/hyperlink" Target="https://www.eu-neris.net/projects.html" TargetMode="External"/><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4AA0B1"/>
                </a:solidFill>
                <a:cs typeface="Segoe UI" pitchFamily="34" charset="0"/>
              </a:rPr>
              <a:t>Stakeholder engagement through scenario-based discussion panels – National Panel in Greece</a:t>
            </a:r>
          </a:p>
          <a:p>
            <a:pPr fontAlgn="auto">
              <a:lnSpc>
                <a:spcPct val="90000"/>
              </a:lnSpc>
              <a:spcBef>
                <a:spcPts val="0"/>
              </a:spcBef>
              <a:spcAft>
                <a:spcPts val="0"/>
              </a:spcAft>
            </a:pPr>
            <a:r>
              <a:rPr lang="en-AU" sz="2500" b="1" i="1" dirty="0" err="1">
                <a:solidFill>
                  <a:srgbClr val="4AA0B1"/>
                </a:solidFill>
                <a:cs typeface="Segoe UI" pitchFamily="34" charset="0"/>
              </a:rPr>
              <a:t>Vasiliki</a:t>
            </a:r>
            <a:r>
              <a:rPr lang="en-AU" sz="2500" b="1" i="1" dirty="0">
                <a:solidFill>
                  <a:srgbClr val="4AA0B1"/>
                </a:solidFill>
                <a:cs typeface="Segoe UI" pitchFamily="34" charset="0"/>
              </a:rPr>
              <a:t> Tafili</a:t>
            </a:r>
            <a:r>
              <a:rPr lang="en-AU" sz="2500" b="1" i="1" baseline="30000" dirty="0">
                <a:solidFill>
                  <a:srgbClr val="4AA0B1"/>
                </a:solidFill>
                <a:cs typeface="Segoe UI" pitchFamily="34" charset="0"/>
              </a:rPr>
              <a:t>1</a:t>
            </a:r>
            <a:r>
              <a:rPr lang="en-AU" sz="2500" b="1" i="1" dirty="0">
                <a:solidFill>
                  <a:srgbClr val="4AA0B1"/>
                </a:solidFill>
                <a:cs typeface="Segoe UI" pitchFamily="34" charset="0"/>
              </a:rPr>
              <a:t>, Dimitris Mitrakos</a:t>
            </a:r>
            <a:r>
              <a:rPr lang="en-AU" sz="2500" b="1" i="1" baseline="30000" dirty="0">
                <a:solidFill>
                  <a:srgbClr val="4AA0B1"/>
                </a:solidFill>
                <a:cs typeface="Segoe UI" pitchFamily="34" charset="0"/>
              </a:rPr>
              <a:t>2</a:t>
            </a:r>
          </a:p>
          <a:p>
            <a:pPr fontAlgn="auto">
              <a:lnSpc>
                <a:spcPct val="90000"/>
              </a:lnSpc>
              <a:spcBef>
                <a:spcPts val="0"/>
              </a:spcBef>
              <a:spcAft>
                <a:spcPts val="0"/>
              </a:spcAft>
            </a:pPr>
            <a:r>
              <a:rPr lang="en-AU" sz="2500" i="1" baseline="30000" dirty="0">
                <a:solidFill>
                  <a:srgbClr val="4AA0B1"/>
                </a:solidFill>
                <a:cs typeface="Segoe UI" pitchFamily="34" charset="0"/>
              </a:rPr>
              <a:t>1</a:t>
            </a:r>
            <a:r>
              <a:rPr lang="en-AU" sz="2500" i="1" dirty="0">
                <a:solidFill>
                  <a:srgbClr val="4AA0B1"/>
                </a:solidFill>
                <a:cs typeface="Segoe UI" pitchFamily="34" charset="0"/>
              </a:rPr>
              <a:t>Greek Atomic Energy Commission (EEAE), Greece</a:t>
            </a:r>
          </a:p>
          <a:p>
            <a:pPr fontAlgn="auto">
              <a:lnSpc>
                <a:spcPct val="90000"/>
              </a:lnSpc>
              <a:spcBef>
                <a:spcPts val="0"/>
              </a:spcBef>
              <a:spcAft>
                <a:spcPts val="0"/>
              </a:spcAft>
            </a:pPr>
            <a:r>
              <a:rPr lang="en-AU" sz="2500" i="1" baseline="30000" dirty="0">
                <a:solidFill>
                  <a:srgbClr val="4AA0B1"/>
                </a:solidFill>
                <a:cs typeface="Segoe UI" pitchFamily="34" charset="0"/>
              </a:rPr>
              <a:t>2</a:t>
            </a:r>
            <a:r>
              <a:rPr lang="en-AU" sz="2500" i="1" dirty="0">
                <a:solidFill>
                  <a:srgbClr val="4AA0B1"/>
                </a:solidFill>
                <a:cs typeface="Segoe UI" pitchFamily="34" charset="0"/>
              </a:rPr>
              <a:t>Nuclear Engineering Department, School of Mechanical Engineering, National Technical University of Athens</a:t>
            </a:r>
          </a:p>
          <a:p>
            <a:pPr fontAlgn="auto">
              <a:lnSpc>
                <a:spcPct val="90000"/>
              </a:lnSpc>
              <a:spcBef>
                <a:spcPts val="0"/>
              </a:spcBef>
              <a:spcAft>
                <a:spcPts val="0"/>
              </a:spcAft>
            </a:pPr>
            <a:r>
              <a:rPr lang="en-AU" sz="2500" b="1" i="1" dirty="0">
                <a:solidFill>
                  <a:srgbClr val="4AA0B1"/>
                </a:solidFill>
                <a:cs typeface="Segoe UI" pitchFamily="34" charset="0"/>
              </a:rPr>
              <a:t>vasiliki.tafili@eeae.gr</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2731768"/>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8855470"/>
            <a:ext cx="27720925" cy="532163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476375" y="9149813"/>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4418047"/>
            <a:ext cx="27681237" cy="812637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sz="3000" dirty="0">
              <a:latin typeface="+mn-lt"/>
              <a:cs typeface="Segoe UI" pitchFamily="34" charset="0"/>
            </a:endParaRPr>
          </a:p>
        </p:txBody>
      </p:sp>
      <p:sp>
        <p:nvSpPr>
          <p:cNvPr id="42" name="Text Box 12"/>
          <p:cNvSpPr txBox="1">
            <a:spLocks noChangeArrowheads="1"/>
          </p:cNvSpPr>
          <p:nvPr/>
        </p:nvSpPr>
        <p:spPr bwMode="auto">
          <a:xfrm>
            <a:off x="1476375" y="14666837"/>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2715884"/>
            <a:ext cx="27681237" cy="785812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80991" y="30813143"/>
            <a:ext cx="27720925" cy="516837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390361" y="30870353"/>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6166132"/>
            <a:ext cx="27720925" cy="354270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393248" y="36259166"/>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15427" y="22854988"/>
            <a:ext cx="1867486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615440" y="6653534"/>
            <a:ext cx="27249120"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organization of stakeholders’ panel was part of a methodological approach aiming at identifying and attempting to reduce the uncertainties in the management of a nuclear emergency. In this perspective, EEAE organized a national stakeholders panel to discuss about decision-making process and uncertainties embedded. Since Greece is a non-nuclear country, the discussion was based on a hypothetical accident abroad.</a:t>
            </a:r>
          </a:p>
        </p:txBody>
      </p:sp>
      <p:sp>
        <p:nvSpPr>
          <p:cNvPr id="63" name="Text Box 12"/>
          <p:cNvSpPr txBox="1">
            <a:spLocks noChangeArrowheads="1"/>
          </p:cNvSpPr>
          <p:nvPr/>
        </p:nvSpPr>
        <p:spPr bwMode="auto">
          <a:xfrm>
            <a:off x="1531793" y="9832587"/>
            <a:ext cx="7518601"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organization of a stakeholders’ panel aimed at initiating consultation and dialogue at national level about the inherent complications of the different phases of emergency management, in order to facilitate the decision-making process in Greece in case of a nuclear emergency abroad. </a:t>
            </a:r>
            <a:endParaRPr lang="en-AU" sz="3000" dirty="0">
              <a:latin typeface="+mn-lt"/>
              <a:cs typeface="Segoe UI" pitchFamily="34" charset="0"/>
            </a:endParaRPr>
          </a:p>
        </p:txBody>
      </p:sp>
      <p:sp>
        <p:nvSpPr>
          <p:cNvPr id="64" name="Text Box 12"/>
          <p:cNvSpPr txBox="1">
            <a:spLocks noChangeArrowheads="1"/>
          </p:cNvSpPr>
          <p:nvPr/>
        </p:nvSpPr>
        <p:spPr bwMode="auto">
          <a:xfrm>
            <a:off x="1615439" y="15446884"/>
            <a:ext cx="18140413" cy="699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panel was organized on July 6, 2018 at EEAE premises in Athens. The first part was dedicated to introductory presentations made by EEAE; the second part was an open discussion about transition phase management. The discussion was based on a specific emergency scenario. The following aspects were discussed: </a:t>
            </a:r>
          </a:p>
          <a:p>
            <a:pPr algn="just" defTabSz="441325" eaLnBrk="1" hangingPunct="1"/>
            <a:r>
              <a:rPr lang="en-US" sz="3000" dirty="0">
                <a:latin typeface="+mn-lt"/>
                <a:cs typeface="Segoe UI" pitchFamily="34" charset="0"/>
              </a:rPr>
              <a:t>•	Roles and involved bodies </a:t>
            </a:r>
          </a:p>
          <a:p>
            <a:pPr algn="just" defTabSz="441325" eaLnBrk="1" hangingPunct="1"/>
            <a:r>
              <a:rPr lang="en-US" sz="3000" dirty="0">
                <a:latin typeface="+mn-lt"/>
                <a:cs typeface="Segoe UI" pitchFamily="34" charset="0"/>
              </a:rPr>
              <a:t>•	Exercises – training </a:t>
            </a:r>
          </a:p>
          <a:p>
            <a:pPr algn="just" defTabSz="441325" eaLnBrk="1" hangingPunct="1"/>
            <a:r>
              <a:rPr lang="en-US" sz="3000" dirty="0">
                <a:latin typeface="+mn-lt"/>
                <a:cs typeface="Segoe UI" pitchFamily="34" charset="0"/>
              </a:rPr>
              <a:t>•	Cooperation with interested parties </a:t>
            </a:r>
          </a:p>
          <a:p>
            <a:pPr algn="just" defTabSz="441325" eaLnBrk="1" hangingPunct="1"/>
            <a:r>
              <a:rPr lang="en-US" sz="3000" dirty="0">
                <a:latin typeface="+mn-lt"/>
                <a:cs typeface="Segoe UI" pitchFamily="34" charset="0"/>
              </a:rPr>
              <a:t>•	Uncertainty </a:t>
            </a:r>
          </a:p>
          <a:p>
            <a:pPr algn="just" defTabSz="441325" eaLnBrk="1" hangingPunct="1"/>
            <a:r>
              <a:rPr lang="en-US" sz="3000" dirty="0">
                <a:latin typeface="+mn-lt"/>
                <a:cs typeface="Segoe UI" pitchFamily="34" charset="0"/>
              </a:rPr>
              <a:t>•	Management of consequences of contamination in local population</a:t>
            </a:r>
          </a:p>
          <a:p>
            <a:pPr algn="just" defTabSz="441325" eaLnBrk="1" hangingPunct="1"/>
            <a:r>
              <a:rPr lang="en-US" sz="3000" dirty="0">
                <a:latin typeface="+mn-lt"/>
                <a:cs typeface="Segoe UI" pitchFamily="34" charset="0"/>
              </a:rPr>
              <a:t>•	Management of consequences in agriculture </a:t>
            </a:r>
          </a:p>
          <a:p>
            <a:pPr algn="just" defTabSz="441325" eaLnBrk="1" hangingPunct="1"/>
            <a:r>
              <a:rPr lang="en-US" sz="3000" dirty="0">
                <a:latin typeface="+mn-lt"/>
                <a:cs typeface="Segoe UI" pitchFamily="34" charset="0"/>
              </a:rPr>
              <a:t>•	Coordination and interaction of involved bodies </a:t>
            </a:r>
          </a:p>
          <a:p>
            <a:pPr algn="just" defTabSz="441325" eaLnBrk="1" hangingPunct="1"/>
            <a:r>
              <a:rPr lang="en-US" sz="3000" dirty="0">
                <a:latin typeface="+mn-lt"/>
                <a:cs typeface="Segoe UI" pitchFamily="34" charset="0"/>
              </a:rPr>
              <a:t>•	Dissemination of information to the public </a:t>
            </a:r>
          </a:p>
          <a:p>
            <a:pPr algn="just" eaLnBrk="1" hangingPunct="1"/>
            <a:r>
              <a:rPr lang="en-US" sz="3000" dirty="0">
                <a:latin typeface="+mn-lt"/>
                <a:cs typeface="Segoe UI" pitchFamily="34" charset="0"/>
              </a:rPr>
              <a:t>The stakeholders invited have a critical role in the national emergency management plans; they can be grouped in three categories: (a) stakeholders representing governmental bodies (mainly involved Ministries), (b) stakeholders representing local communities and (c) stakeholders with expertise in the field of radiation protection and remediation. In total, 17 participated in the meeting representing 10 organizations/bodies.</a:t>
            </a:r>
          </a:p>
        </p:txBody>
      </p:sp>
      <p:sp>
        <p:nvSpPr>
          <p:cNvPr id="65" name="Text Box 12"/>
          <p:cNvSpPr txBox="1">
            <a:spLocks noChangeArrowheads="1"/>
          </p:cNvSpPr>
          <p:nvPr/>
        </p:nvSpPr>
        <p:spPr bwMode="auto">
          <a:xfrm>
            <a:off x="1596390" y="23514301"/>
            <a:ext cx="6992440" cy="699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US" sz="3000" dirty="0">
                <a:latin typeface="+mn-lt"/>
              </a:rPr>
              <a:t>The main points raised are the following: </a:t>
            </a:r>
            <a:endParaRPr lang="el-GR" sz="3000" dirty="0">
              <a:latin typeface="+mn-lt"/>
            </a:endParaRPr>
          </a:p>
          <a:p>
            <a:r>
              <a:rPr lang="en-US" sz="3000" b="1" dirty="0">
                <a:latin typeface="+mn-lt"/>
              </a:rPr>
              <a:t>– Consultation process: </a:t>
            </a:r>
            <a:endParaRPr lang="el-GR" sz="3000" dirty="0">
              <a:latin typeface="+mn-lt"/>
            </a:endParaRPr>
          </a:p>
          <a:p>
            <a:pPr marL="457200" lvl="0" indent="-457200" algn="just">
              <a:buFont typeface="Courier New" panose="02070309020205020404" pitchFamily="49" charset="0"/>
              <a:buChar char="o"/>
            </a:pPr>
            <a:r>
              <a:rPr lang="en-US" sz="3000" dirty="0">
                <a:latin typeface="+mn-lt"/>
              </a:rPr>
              <a:t>The consultation is considered as “sine qua non” for the emergency management of the transition phase: sharing of experience, better coordination, establishment of communication channels are some of the benefits. </a:t>
            </a:r>
            <a:endParaRPr lang="el-GR" sz="3000" dirty="0">
              <a:latin typeface="+mn-lt"/>
            </a:endParaRPr>
          </a:p>
          <a:p>
            <a:pPr marL="457200" lvl="0" indent="-457200" algn="just">
              <a:buFont typeface="Courier New" panose="02070309020205020404" pitchFamily="49" charset="0"/>
              <a:buChar char="o"/>
            </a:pPr>
            <a:r>
              <a:rPr lang="en-US" sz="3000" dirty="0">
                <a:latin typeface="+mn-lt"/>
              </a:rPr>
              <a:t>Training of personnel at local level is required in order to deal with the inherent fear and lack of knowledge about radiation.</a:t>
            </a:r>
            <a:endParaRPr lang="el-GR" sz="3000" dirty="0">
              <a:latin typeface="+mn-lt"/>
            </a:endParaRPr>
          </a:p>
          <a:p>
            <a:pPr marL="457200" lvl="0" indent="-457200" algn="just">
              <a:buFont typeface="Courier New" panose="02070309020205020404" pitchFamily="49" charset="0"/>
              <a:buChar char="o"/>
            </a:pPr>
            <a:r>
              <a:rPr lang="en-US" sz="3000" dirty="0">
                <a:latin typeface="+mn-lt"/>
              </a:rPr>
              <a:t>Requests to conduct exercises more often were made.</a:t>
            </a:r>
            <a:endParaRPr lang="el-GR" sz="3000" dirty="0">
              <a:latin typeface="+mn-lt"/>
            </a:endParaRPr>
          </a:p>
        </p:txBody>
      </p:sp>
      <p:sp>
        <p:nvSpPr>
          <p:cNvPr id="66" name="Text Box 12"/>
          <p:cNvSpPr txBox="1">
            <a:spLocks noChangeArrowheads="1"/>
          </p:cNvSpPr>
          <p:nvPr/>
        </p:nvSpPr>
        <p:spPr bwMode="auto">
          <a:xfrm>
            <a:off x="1554479" y="31505756"/>
            <a:ext cx="27099473" cy="422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analysis of the main uncertainties identified could be categorized as follows: </a:t>
            </a:r>
          </a:p>
          <a:p>
            <a:pPr algn="just" eaLnBrk="1" hangingPunct="1"/>
            <a:r>
              <a:rPr lang="en-US" sz="3000" b="1" dirty="0">
                <a:latin typeface="+mn-lt"/>
                <a:cs typeface="Segoe UI" pitchFamily="34" charset="0"/>
              </a:rPr>
              <a:t>1. Uncertainties associated with the radiological situation of the scenario contributing to the overall uncertainty associated with the estimated impact: </a:t>
            </a:r>
            <a:r>
              <a:rPr lang="en-US" sz="3000" dirty="0">
                <a:latin typeface="+mn-lt"/>
                <a:cs typeface="Segoe UI" pitchFamily="34" charset="0"/>
              </a:rPr>
              <a:t>Mapping of the radiological contamination may take a lot of time; actual contamination may remain unknown for a long time; basis for decision making in the first days-hours?</a:t>
            </a:r>
          </a:p>
          <a:p>
            <a:pPr algn="just" eaLnBrk="1" hangingPunct="1"/>
            <a:r>
              <a:rPr lang="en-US" sz="3000" b="1" dirty="0">
                <a:latin typeface="+mn-lt"/>
                <a:cs typeface="Segoe UI" pitchFamily="34" charset="0"/>
              </a:rPr>
              <a:t>2. Uncertainties associated with the goals and criteria used in the design of the protection strategy: </a:t>
            </a:r>
            <a:r>
              <a:rPr lang="en-US" sz="3000" dirty="0">
                <a:latin typeface="+mn-lt"/>
                <a:cs typeface="Segoe UI" pitchFamily="34" charset="0"/>
              </a:rPr>
              <a:t>The link of the applied Operational Intervention Levels (e.g. OIL</a:t>
            </a:r>
            <a:r>
              <a:rPr lang="en-US" sz="3000" baseline="-25000" dirty="0">
                <a:latin typeface="+mn-lt"/>
                <a:cs typeface="Segoe UI" pitchFamily="34" charset="0"/>
              </a:rPr>
              <a:t>3</a:t>
            </a:r>
            <a:r>
              <a:rPr lang="el-GR" sz="3000" baseline="-25000" dirty="0">
                <a:latin typeface="+mn-lt"/>
                <a:cs typeface="Segoe UI" pitchFamily="34" charset="0"/>
              </a:rPr>
              <a:t>γ</a:t>
            </a:r>
            <a:r>
              <a:rPr lang="en-US" sz="3000" dirty="0">
                <a:latin typeface="+mn-lt"/>
                <a:cs typeface="Segoe UI" pitchFamily="34" charset="0"/>
              </a:rPr>
              <a:t>) with dose reference levels may not be easy to be communicated; what are the appropriate means and methods to use for the characterization of the contamination in large areas?</a:t>
            </a:r>
          </a:p>
          <a:p>
            <a:pPr algn="just" eaLnBrk="1" hangingPunct="1"/>
            <a:r>
              <a:rPr lang="en-US" sz="3000" b="1" dirty="0">
                <a:latin typeface="+mn-lt"/>
                <a:cs typeface="Segoe UI" pitchFamily="34" charset="0"/>
              </a:rPr>
              <a:t>3. Uncertainties associated with the implementation of protection strategy: </a:t>
            </a:r>
            <a:r>
              <a:rPr lang="en-US" sz="3000" dirty="0">
                <a:latin typeface="+mn-lt"/>
                <a:cs typeface="Segoe UI" pitchFamily="34" charset="0"/>
              </a:rPr>
              <a:t>Level of compliance with the protective actions; actual costs are difficult to be estimated in advance; the compensation policy needs to be clarified; doubts on the availability of resources.</a:t>
            </a:r>
          </a:p>
          <a:p>
            <a:pPr algn="just" eaLnBrk="1" hangingPunct="1"/>
            <a:r>
              <a:rPr lang="en-US" sz="3000" b="1" dirty="0">
                <a:latin typeface="+mn-lt"/>
                <a:cs typeface="Segoe UI" pitchFamily="34" charset="0"/>
              </a:rPr>
              <a:t>4. Uncertainties associated with the social pressure: </a:t>
            </a:r>
            <a:r>
              <a:rPr lang="en-US" sz="3000" dirty="0">
                <a:latin typeface="+mn-lt"/>
                <a:cs typeface="Segoe UI" pitchFamily="34" charset="0"/>
              </a:rPr>
              <a:t>Psychological impact in the affected population/area-familiarization with existing exposure situation conditions, Acceptability of the recovery actions, Impact on the economic activities of the affected area.</a:t>
            </a:r>
          </a:p>
        </p:txBody>
      </p:sp>
      <p:sp>
        <p:nvSpPr>
          <p:cNvPr id="67" name="Text Box 12"/>
          <p:cNvSpPr txBox="1">
            <a:spLocks noChangeArrowheads="1"/>
          </p:cNvSpPr>
          <p:nvPr/>
        </p:nvSpPr>
        <p:spPr bwMode="auto">
          <a:xfrm>
            <a:off x="1554479" y="37023308"/>
            <a:ext cx="27075384"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rPr>
              <a:t>Elements of preparedness and response to a hypothetical nuclear accident abroad, from the perspective of a non-nuclear country, were discussed in the stakeholder meeting. Due to the relatively long distance, potential consequences are relevant mainly to economic impact in agricultural and other sectors (e.g. tourism). Several uncertainties were identified, including significant difficulties in estimating the actual radiological situation and economic impact of the measures/restrictions. Non-radiological parameters were also discussed. Due to the large uncertainties in the first phase, a precautionary approach consisting of prompt implementation of food restrictions, followed by gradual release based on actual measurements might help.</a:t>
            </a:r>
            <a:endParaRPr lang="en-AU"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Wp4</a:t>
            </a:r>
            <a:endParaRPr lang="sk-SK" b="1" dirty="0">
              <a:solidFill>
                <a:schemeClr val="accent2"/>
              </a:solidFill>
              <a:latin typeface="Arial Narrow" panose="020B0606020202030204" pitchFamily="34" charset="0"/>
              <a:cs typeface="Aharoni" panose="02010803020104030203" pitchFamily="2" charset="-79"/>
            </a:endParaRPr>
          </a:p>
        </p:txBody>
      </p:sp>
      <p:pic>
        <p:nvPicPr>
          <p:cNvPr id="5" name="Picture 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85990" y="693610"/>
            <a:ext cx="8813428" cy="1695809"/>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580127727"/>
              </p:ext>
            </p:extLst>
          </p:nvPr>
        </p:nvGraphicFramePr>
        <p:xfrm>
          <a:off x="9310254" y="8995397"/>
          <a:ext cx="11390098" cy="5080148"/>
        </p:xfrm>
        <a:graphic>
          <a:graphicData uri="http://schemas.openxmlformats.org/drawingml/2006/table">
            <a:tbl>
              <a:tblPr firstRow="1" bandRow="1"/>
              <a:tblGrid>
                <a:gridCol w="11390098">
                  <a:extLst>
                    <a:ext uri="{9D8B030D-6E8A-4147-A177-3AD203B41FA5}">
                      <a16:colId xmlns:a16="http://schemas.microsoft.com/office/drawing/2014/main" val="20000"/>
                    </a:ext>
                  </a:extLst>
                </a:gridCol>
              </a:tblGrid>
              <a:tr h="439091">
                <a:tc>
                  <a:txBody>
                    <a:bodyPr/>
                    <a:lstStyle/>
                    <a:p>
                      <a:pPr algn="ctr">
                        <a:lnSpc>
                          <a:spcPct val="107000"/>
                        </a:lnSpc>
                        <a:spcAft>
                          <a:spcPts val="0"/>
                        </a:spcAft>
                      </a:pPr>
                      <a:r>
                        <a:rPr lang="en-GB" sz="2800" b="1" dirty="0">
                          <a:effectLst/>
                          <a:latin typeface="+mn-lt"/>
                          <a:ea typeface="Times New Roman" panose="02020603050405020304" pitchFamily="18" charset="0"/>
                          <a:cs typeface="Arial" panose="020B0604020202020204" pitchFamily="34" charset="0"/>
                        </a:rPr>
                        <a:t>Bodies/organizations represented</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376373">
                <a:tc>
                  <a:txBody>
                    <a:bodyPr/>
                    <a:lstStyle/>
                    <a:p>
                      <a:pPr algn="just">
                        <a:lnSpc>
                          <a:spcPct val="107000"/>
                        </a:lnSpc>
                        <a:spcAft>
                          <a:spcPts val="0"/>
                        </a:spcAft>
                      </a:pPr>
                      <a:r>
                        <a:rPr lang="en-US" sz="2400" kern="1200">
                          <a:solidFill>
                            <a:srgbClr val="000000"/>
                          </a:solidFill>
                          <a:effectLst/>
                          <a:latin typeface="+mn-lt"/>
                          <a:ea typeface="Times New Roman" panose="02020603050405020304" pitchFamily="18" charset="0"/>
                          <a:cs typeface="Arial" panose="020B0604020202020204" pitchFamily="34" charset="0"/>
                        </a:rPr>
                        <a:t>General Secretariat for Civil Protection </a:t>
                      </a:r>
                      <a:endParaRPr lang="el-GR" sz="240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10001"/>
                  </a:ext>
                </a:extLst>
              </a:tr>
              <a:tr h="376373">
                <a:tc>
                  <a:txBody>
                    <a:bodyPr/>
                    <a:lstStyle/>
                    <a:p>
                      <a:pPr algn="just">
                        <a:lnSpc>
                          <a:spcPct val="107000"/>
                        </a:lnSpc>
                        <a:spcAft>
                          <a:spcPts val="0"/>
                        </a:spcAft>
                      </a:pPr>
                      <a:r>
                        <a:rPr lang="en-US" sz="2400" kern="1200">
                          <a:solidFill>
                            <a:srgbClr val="000000"/>
                          </a:solidFill>
                          <a:effectLst/>
                          <a:latin typeface="+mn-lt"/>
                          <a:ea typeface="Times New Roman" panose="02020603050405020304" pitchFamily="18" charset="0"/>
                          <a:cs typeface="Arial" panose="020B0604020202020204" pitchFamily="34" charset="0"/>
                        </a:rPr>
                        <a:t>Hellenic Food Authority (EFET) </a:t>
                      </a:r>
                      <a:endParaRPr lang="el-GR" sz="240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2"/>
                  </a:ext>
                </a:extLst>
              </a:tr>
              <a:tr h="418372">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Ministry of Economy and Development, General Secretariat for Industry </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0003"/>
                  </a:ext>
                </a:extLst>
              </a:tr>
              <a:tr h="376373">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Ministry of Rural Development and Food </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4"/>
                  </a:ext>
                </a:extLst>
              </a:tr>
              <a:tr h="752745">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National Research </a:t>
                      </a:r>
                      <a:r>
                        <a:rPr lang="en-US" sz="2400" kern="1200" dirty="0">
                          <a:solidFill>
                            <a:schemeClr val="tx1"/>
                          </a:solidFill>
                          <a:effectLst/>
                          <a:latin typeface="+mn-lt"/>
                          <a:ea typeface="Times New Roman" panose="02020603050405020304" pitchFamily="18" charset="0"/>
                          <a:cs typeface="Arial" panose="020B0604020202020204" pitchFamily="34" charset="0"/>
                        </a:rPr>
                        <a:t>Centre for Scientific</a:t>
                      </a:r>
                      <a:r>
                        <a:rPr lang="en-US" sz="2400" kern="1200" baseline="0" dirty="0">
                          <a:solidFill>
                            <a:schemeClr val="tx1"/>
                          </a:solidFill>
                          <a:effectLst/>
                          <a:latin typeface="+mn-lt"/>
                          <a:ea typeface="Times New Roman" panose="02020603050405020304" pitchFamily="18" charset="0"/>
                          <a:cs typeface="Arial" panose="020B0604020202020204" pitchFamily="34" charset="0"/>
                        </a:rPr>
                        <a:t> Research </a:t>
                      </a:r>
                      <a:r>
                        <a:rPr lang="en-US" sz="2400" kern="1200" dirty="0">
                          <a:solidFill>
                            <a:srgbClr val="000000"/>
                          </a:solidFill>
                          <a:effectLst/>
                          <a:latin typeface="+mn-lt"/>
                          <a:ea typeface="Times New Roman" panose="02020603050405020304" pitchFamily="18" charset="0"/>
                          <a:cs typeface="Arial" panose="020B0604020202020204" pitchFamily="34" charset="0"/>
                        </a:rPr>
                        <a:t>“</a:t>
                      </a:r>
                      <a:r>
                        <a:rPr lang="en-US" sz="2400" kern="1200" dirty="0" err="1">
                          <a:solidFill>
                            <a:srgbClr val="000000"/>
                          </a:solidFill>
                          <a:effectLst/>
                          <a:latin typeface="+mn-lt"/>
                          <a:ea typeface="Times New Roman" panose="02020603050405020304" pitchFamily="18" charset="0"/>
                          <a:cs typeface="Arial" panose="020B0604020202020204" pitchFamily="34" charset="0"/>
                        </a:rPr>
                        <a:t>Demokritos</a:t>
                      </a:r>
                      <a:r>
                        <a:rPr lang="en-US" sz="2400" kern="1200" dirty="0">
                          <a:solidFill>
                            <a:srgbClr val="000000"/>
                          </a:solidFill>
                          <a:effectLst/>
                          <a:latin typeface="+mn-lt"/>
                          <a:ea typeface="Times New Roman" panose="02020603050405020304" pitchFamily="18" charset="0"/>
                          <a:cs typeface="Arial" panose="020B0604020202020204" pitchFamily="34" charset="0"/>
                        </a:rPr>
                        <a:t>” (member of the national network of collaborating laboratories)</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0005"/>
                  </a:ext>
                </a:extLst>
              </a:tr>
              <a:tr h="752745">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National Technical University of Athens (member of the national network of collaborating laboratories)</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6"/>
                  </a:ext>
                </a:extLst>
              </a:tr>
              <a:tr h="376373">
                <a:tc>
                  <a:txBody>
                    <a:bodyPr/>
                    <a:lstStyle/>
                    <a:p>
                      <a:pPr algn="just">
                        <a:lnSpc>
                          <a:spcPct val="107000"/>
                        </a:lnSpc>
                        <a:spcAft>
                          <a:spcPts val="0"/>
                        </a:spcAft>
                      </a:pPr>
                      <a:r>
                        <a:rPr lang="en-US" sz="2400" kern="1200">
                          <a:solidFill>
                            <a:srgbClr val="000000"/>
                          </a:solidFill>
                          <a:effectLst/>
                          <a:latin typeface="+mn-lt"/>
                          <a:ea typeface="Times New Roman" panose="02020603050405020304" pitchFamily="18" charset="0"/>
                          <a:cs typeface="Arial" panose="020B0604020202020204" pitchFamily="34" charset="0"/>
                        </a:rPr>
                        <a:t>Prefecture of Attica – Civil Protection department </a:t>
                      </a:r>
                      <a:endParaRPr lang="el-GR" sz="240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0007"/>
                  </a:ext>
                </a:extLst>
              </a:tr>
              <a:tr h="376373">
                <a:tc>
                  <a:txBody>
                    <a:bodyPr/>
                    <a:lstStyle/>
                    <a:p>
                      <a:pPr algn="just">
                        <a:lnSpc>
                          <a:spcPct val="107000"/>
                        </a:lnSpc>
                        <a:spcAft>
                          <a:spcPts val="0"/>
                        </a:spcAft>
                      </a:pPr>
                      <a:r>
                        <a:rPr lang="en-US" sz="2400" kern="1200">
                          <a:solidFill>
                            <a:srgbClr val="000000"/>
                          </a:solidFill>
                          <a:effectLst/>
                          <a:latin typeface="+mn-lt"/>
                          <a:ea typeface="Times New Roman" panose="02020603050405020304" pitchFamily="18" charset="0"/>
                          <a:cs typeface="Arial" panose="020B0604020202020204" pitchFamily="34" charset="0"/>
                        </a:rPr>
                        <a:t>Prefecture of Peloponnisos - Civil Protection department </a:t>
                      </a:r>
                      <a:endParaRPr lang="el-GR" sz="240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8"/>
                  </a:ext>
                </a:extLst>
              </a:tr>
              <a:tr h="433715">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Prefecture of Eastern Macedonia and Thrace - Civil Protection department </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solidFill>
                      <a:srgbClr val="F2F2F2"/>
                    </a:solidFill>
                  </a:tcPr>
                </a:tc>
                <a:extLst>
                  <a:ext uri="{0D108BD9-81ED-4DB2-BD59-A6C34878D82A}">
                    <a16:rowId xmlns:a16="http://schemas.microsoft.com/office/drawing/2014/main" val="10009"/>
                  </a:ext>
                </a:extLst>
              </a:tr>
              <a:tr h="376373">
                <a:tc>
                  <a:txBody>
                    <a:bodyPr/>
                    <a:lstStyle/>
                    <a:p>
                      <a:pPr algn="just">
                        <a:lnSpc>
                          <a:spcPct val="107000"/>
                        </a:lnSpc>
                        <a:spcAft>
                          <a:spcPts val="0"/>
                        </a:spcAft>
                      </a:pPr>
                      <a:r>
                        <a:rPr lang="en-US" sz="2400" kern="1200" dirty="0">
                          <a:solidFill>
                            <a:srgbClr val="000000"/>
                          </a:solidFill>
                          <a:effectLst/>
                          <a:latin typeface="+mn-lt"/>
                          <a:ea typeface="Times New Roman" panose="02020603050405020304" pitchFamily="18" charset="0"/>
                          <a:cs typeface="Arial" panose="020B0604020202020204" pitchFamily="34" charset="0"/>
                        </a:rPr>
                        <a:t>EEAE</a:t>
                      </a:r>
                      <a:endParaRPr lang="el-GR" sz="2400" dirty="0">
                        <a:effectLst/>
                        <a:latin typeface="+mn-lt"/>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10"/>
                  </a:ext>
                </a:extLst>
              </a:tr>
            </a:tbl>
          </a:graphicData>
        </a:graphic>
      </p:graphicFrame>
      <p:pic>
        <p:nvPicPr>
          <p:cNvPr id="48" name="Picture 47"/>
          <p:cNvPicPr/>
          <p:nvPr/>
        </p:nvPicPr>
        <p:blipFill>
          <a:blip r:embed="rId9" cstate="print">
            <a:extLst>
              <a:ext uri="{28A0092B-C50C-407E-A947-70E740481C1C}">
                <a14:useLocalDpi xmlns:a14="http://schemas.microsoft.com/office/drawing/2010/main"/>
              </a:ext>
            </a:extLst>
          </a:blip>
          <a:stretch>
            <a:fillRect/>
          </a:stretch>
        </p:blipFill>
        <p:spPr>
          <a:xfrm>
            <a:off x="20765729" y="9032147"/>
            <a:ext cx="8037871" cy="5025537"/>
          </a:xfrm>
          <a:prstGeom prst="rect">
            <a:avLst/>
          </a:prstGeom>
        </p:spPr>
      </p:pic>
      <p:sp>
        <p:nvSpPr>
          <p:cNvPr id="11" name="TextBox 10"/>
          <p:cNvSpPr txBox="1"/>
          <p:nvPr/>
        </p:nvSpPr>
        <p:spPr>
          <a:xfrm>
            <a:off x="20542967" y="21034988"/>
            <a:ext cx="8051764"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defPPr>
              <a:defRPr lang="en-US"/>
            </a:defPPr>
            <a:lvl1pPr algn="just" defTabSz="4175125" eaLnBrk="1" hangingPunct="1">
              <a:defRPr sz="3000">
                <a:latin typeface="+mn-lt"/>
                <a:cs typeface="Segoe UI" pitchFamily="34" charset="0"/>
              </a:defRPr>
            </a:lvl1pPr>
            <a:lvl2pPr marL="742950" indent="-285750" defTabSz="4175125">
              <a:defRPr sz="8300"/>
            </a:lvl2pPr>
            <a:lvl3pPr marL="1143000" indent="-228600" defTabSz="4175125">
              <a:defRPr sz="8300"/>
            </a:lvl3pPr>
            <a:lvl4pPr marL="1600200" indent="-228600" defTabSz="4175125">
              <a:defRPr sz="8300"/>
            </a:lvl4pPr>
            <a:lvl5pPr marL="2057400" indent="-228600" defTabSz="4175125">
              <a:defRPr sz="8300"/>
            </a:lvl5pPr>
            <a:lvl6pPr marL="2514600" indent="-228600" algn="ctr" defTabSz="4175125" eaLnBrk="0" fontAlgn="base" hangingPunct="0">
              <a:spcBef>
                <a:spcPct val="0"/>
              </a:spcBef>
              <a:spcAft>
                <a:spcPct val="0"/>
              </a:spcAft>
              <a:defRPr sz="8300"/>
            </a:lvl6pPr>
            <a:lvl7pPr marL="2971800" indent="-228600" algn="ctr" defTabSz="4175125" eaLnBrk="0" fontAlgn="base" hangingPunct="0">
              <a:spcBef>
                <a:spcPct val="0"/>
              </a:spcBef>
              <a:spcAft>
                <a:spcPct val="0"/>
              </a:spcAft>
              <a:defRPr sz="8300"/>
            </a:lvl7pPr>
            <a:lvl8pPr marL="3429000" indent="-228600" algn="ctr" defTabSz="4175125" eaLnBrk="0" fontAlgn="base" hangingPunct="0">
              <a:spcBef>
                <a:spcPct val="0"/>
              </a:spcBef>
              <a:spcAft>
                <a:spcPct val="0"/>
              </a:spcAft>
              <a:defRPr sz="8300"/>
            </a:lvl8pPr>
            <a:lvl9pPr marL="3886200" indent="-228600" algn="ctr" defTabSz="4175125" eaLnBrk="0" fontAlgn="base" hangingPunct="0">
              <a:spcBef>
                <a:spcPct val="0"/>
              </a:spcBef>
              <a:spcAft>
                <a:spcPct val="0"/>
              </a:spcAft>
              <a:defRPr sz="8300"/>
            </a:lvl9pPr>
          </a:lstStyle>
          <a:p>
            <a:r>
              <a:rPr lang="en-US" i="1" dirty="0"/>
              <a:t>Cs-137 deposition from a hypothetical nuclear accident abroad, as calculated for the scenario considered in the panel.</a:t>
            </a:r>
            <a:endParaRPr lang="el-GR" dirty="0"/>
          </a:p>
        </p:txBody>
      </p:sp>
      <p:sp>
        <p:nvSpPr>
          <p:cNvPr id="51" name="Text Box 12"/>
          <p:cNvSpPr txBox="1">
            <a:spLocks noChangeArrowheads="1"/>
          </p:cNvSpPr>
          <p:nvPr/>
        </p:nvSpPr>
        <p:spPr bwMode="auto">
          <a:xfrm>
            <a:off x="9061851" y="23027609"/>
            <a:ext cx="11225664" cy="5149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US" sz="3000" b="1" dirty="0">
                <a:latin typeface="+mn-lt"/>
              </a:rPr>
              <a:t>– Protective actions:</a:t>
            </a:r>
            <a:endParaRPr lang="el-GR" sz="3000" dirty="0">
              <a:latin typeface="+mn-lt"/>
            </a:endParaRPr>
          </a:p>
          <a:p>
            <a:pPr marL="457200" lvl="0" indent="-457200" algn="just">
              <a:buFont typeface="Courier New" panose="02070309020205020404" pitchFamily="49" charset="0"/>
              <a:buChar char="o"/>
            </a:pPr>
            <a:r>
              <a:rPr lang="en-US" sz="3000" dirty="0">
                <a:latin typeface="+mn-lt"/>
              </a:rPr>
              <a:t>Calculations showed that the impact from a severe nuclear accident might range from a relatively local contamination to contamination of large areas in a very complicated pattern. </a:t>
            </a:r>
          </a:p>
          <a:p>
            <a:pPr marL="457200" lvl="0" indent="-457200" algn="just">
              <a:buFont typeface="Courier New" panose="02070309020205020404" pitchFamily="49" charset="0"/>
              <a:buChar char="o"/>
            </a:pPr>
            <a:r>
              <a:rPr lang="en-US" sz="3000" dirty="0">
                <a:latin typeface="+mn-lt"/>
              </a:rPr>
              <a:t>When the food restrictions should be imposed? Which should be the basis for implementing measures?</a:t>
            </a:r>
          </a:p>
          <a:p>
            <a:pPr marL="457200" lvl="0" indent="-457200" algn="just">
              <a:buFont typeface="Courier New" panose="02070309020205020404" pitchFamily="49" charset="0"/>
              <a:buChar char="o"/>
            </a:pPr>
            <a:r>
              <a:rPr lang="en-US" sz="3000" dirty="0">
                <a:latin typeface="+mn-lt"/>
              </a:rPr>
              <a:t>Economic impact and legal aspects of the compensations policy shall be considered.</a:t>
            </a:r>
            <a:endParaRPr lang="el-GR" sz="3000" dirty="0">
              <a:latin typeface="+mn-lt"/>
            </a:endParaRPr>
          </a:p>
          <a:p>
            <a:pPr marL="457200" lvl="0" indent="-457200" algn="just">
              <a:buFont typeface="Courier New" panose="02070309020205020404" pitchFamily="49" charset="0"/>
              <a:buChar char="o"/>
            </a:pPr>
            <a:r>
              <a:rPr lang="en-US" sz="3000" dirty="0">
                <a:latin typeface="+mn-lt"/>
              </a:rPr>
              <a:t>How we will deal with the fear of non-radiation personnel? Communication and consultation with industries is necessary in favor of an effective response. </a:t>
            </a:r>
            <a:endParaRPr lang="el-GR" sz="3000" dirty="0">
              <a:latin typeface="+mn-lt"/>
            </a:endParaRPr>
          </a:p>
        </p:txBody>
      </p:sp>
      <p:sp>
        <p:nvSpPr>
          <p:cNvPr id="52" name="Text Box 12"/>
          <p:cNvSpPr txBox="1">
            <a:spLocks noChangeArrowheads="1"/>
          </p:cNvSpPr>
          <p:nvPr/>
        </p:nvSpPr>
        <p:spPr bwMode="auto">
          <a:xfrm>
            <a:off x="20523770" y="23072371"/>
            <a:ext cx="8325023" cy="653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r>
              <a:rPr lang="en-US" sz="3000" b="1" dirty="0">
                <a:latin typeface="+mn-lt"/>
              </a:rPr>
              <a:t>– Measurements campaign:</a:t>
            </a:r>
            <a:endParaRPr lang="el-GR" sz="3000" dirty="0">
              <a:latin typeface="+mn-lt"/>
            </a:endParaRPr>
          </a:p>
          <a:p>
            <a:pPr marL="457200" lvl="0" indent="-457200">
              <a:buFont typeface="Courier New" panose="02070309020205020404" pitchFamily="49" charset="0"/>
              <a:buChar char="o"/>
            </a:pPr>
            <a:r>
              <a:rPr lang="en-US" sz="3000" dirty="0">
                <a:latin typeface="+mn-lt"/>
              </a:rPr>
              <a:t>How can we deliver dose rate measurements in due time for the whole country?</a:t>
            </a:r>
            <a:endParaRPr lang="el-GR" sz="3000" dirty="0">
              <a:latin typeface="+mn-lt"/>
            </a:endParaRPr>
          </a:p>
          <a:p>
            <a:pPr marL="457200" lvl="0" indent="-457200">
              <a:buFont typeface="Courier New" panose="02070309020205020404" pitchFamily="49" charset="0"/>
              <a:buChar char="o"/>
            </a:pPr>
            <a:r>
              <a:rPr lang="en-US" sz="3000" dirty="0">
                <a:latin typeface="+mn-lt"/>
              </a:rPr>
              <a:t>How cooperation with other countries can be achieved?</a:t>
            </a:r>
            <a:endParaRPr lang="el-GR" sz="3000" dirty="0">
              <a:latin typeface="+mn-lt"/>
            </a:endParaRPr>
          </a:p>
          <a:p>
            <a:r>
              <a:rPr lang="en-US" sz="3000" dirty="0">
                <a:latin typeface="+mn-lt"/>
              </a:rPr>
              <a:t> </a:t>
            </a:r>
            <a:r>
              <a:rPr lang="en-US" sz="3000" b="1" dirty="0">
                <a:latin typeface="+mn-lt"/>
              </a:rPr>
              <a:t>– Information actions:</a:t>
            </a:r>
            <a:endParaRPr lang="el-GR" sz="3000" dirty="0">
              <a:latin typeface="+mn-lt"/>
            </a:endParaRPr>
          </a:p>
          <a:p>
            <a:pPr marL="457200" lvl="0" indent="-457200" algn="just">
              <a:buFont typeface="Courier New" panose="02070309020205020404" pitchFamily="49" charset="0"/>
              <a:buChar char="o"/>
            </a:pPr>
            <a:r>
              <a:rPr lang="en-US" sz="3000" dirty="0">
                <a:latin typeface="+mn-lt"/>
              </a:rPr>
              <a:t>The public information is of paramount importance for the efficacy of protective actions.</a:t>
            </a:r>
            <a:endParaRPr lang="el-GR" sz="3000" dirty="0">
              <a:latin typeface="+mn-lt"/>
            </a:endParaRPr>
          </a:p>
          <a:p>
            <a:pPr marL="457200" lvl="0" indent="-457200" algn="just">
              <a:buFont typeface="Courier New" panose="02070309020205020404" pitchFamily="49" charset="0"/>
              <a:buChar char="o"/>
            </a:pPr>
            <a:r>
              <a:rPr lang="en-US" sz="3000" dirty="0">
                <a:latin typeface="+mn-lt"/>
              </a:rPr>
              <a:t>The assessment of the psychological impact shall be taken into account. </a:t>
            </a:r>
            <a:endParaRPr lang="el-GR" sz="3000" dirty="0">
              <a:latin typeface="+mn-lt"/>
            </a:endParaRPr>
          </a:p>
          <a:p>
            <a:pPr marL="457200" lvl="0" indent="-457200" algn="just">
              <a:buFont typeface="Courier New" panose="02070309020205020404" pitchFamily="49" charset="0"/>
              <a:buChar char="o"/>
            </a:pPr>
            <a:r>
              <a:rPr lang="en-US" sz="3000" dirty="0">
                <a:latin typeface="+mn-lt"/>
              </a:rPr>
              <a:t>Mobile apps and social media shall be considered for better and direct information dissemination.</a:t>
            </a:r>
            <a:endParaRPr lang="el-GR" sz="3000" dirty="0">
              <a:latin typeface="+mn-lt"/>
            </a:endParaRPr>
          </a:p>
          <a:p>
            <a:pPr marL="457200" lvl="0" indent="-457200" algn="just">
              <a:buFont typeface="Courier New" panose="02070309020205020404" pitchFamily="49" charset="0"/>
              <a:buChar char="o"/>
            </a:pPr>
            <a:r>
              <a:rPr lang="en-US" sz="3000" dirty="0">
                <a:latin typeface="+mn-lt"/>
              </a:rPr>
              <a:t>An updated list of all involved bodies shall be always available for use. </a:t>
            </a:r>
            <a:endParaRPr lang="el-GR" sz="3000" dirty="0">
              <a:latin typeface="+mn-lt"/>
            </a:endParaRPr>
          </a:p>
        </p:txBody>
      </p:sp>
      <p:sp>
        <p:nvSpPr>
          <p:cNvPr id="12" name="Rectangle 11"/>
          <p:cNvSpPr/>
          <p:nvPr/>
        </p:nvSpPr>
        <p:spPr>
          <a:xfrm>
            <a:off x="9073597" y="28348134"/>
            <a:ext cx="11345280" cy="2041585"/>
          </a:xfrm>
          <a:prstGeom prst="rect">
            <a:avLst/>
          </a:prstGeom>
        </p:spPr>
        <p:txBody>
          <a:bodyPr wrap="square">
            <a:spAutoFit/>
          </a:bodyPr>
          <a:lstStyle/>
          <a:p>
            <a:pPr algn="just">
              <a:spcAft>
                <a:spcPts val="800"/>
              </a:spcAft>
            </a:pPr>
            <a:r>
              <a:rPr lang="en-US" sz="3000" b="1" dirty="0"/>
              <a:t>– </a:t>
            </a:r>
            <a:r>
              <a:rPr lang="en-US" sz="3000" b="1" dirty="0">
                <a:latin typeface="Calibri" panose="020F0502020204030204" pitchFamily="34" charset="0"/>
                <a:ea typeface="Calibri" panose="020F0502020204030204" pitchFamily="34" charset="0"/>
                <a:cs typeface="Times New Roman" panose="02020603050405020304" pitchFamily="18" charset="0"/>
              </a:rPr>
              <a:t>General questions and concerns:</a:t>
            </a:r>
            <a:endParaRPr lang="el-GR" sz="3000" dirty="0">
              <a:latin typeface="Calibri" panose="020F0502020204030204" pitchFamily="34" charset="0"/>
              <a:ea typeface="Calibri" panose="020F0502020204030204" pitchFamily="34" charset="0"/>
              <a:cs typeface="Times New Roman" panose="02020603050405020304" pitchFamily="18" charset="0"/>
            </a:endParaRPr>
          </a:p>
          <a:p>
            <a:pPr marL="457200" lvl="0" indent="-457200" algn="just">
              <a:spcAft>
                <a:spcPts val="0"/>
              </a:spcAft>
              <a:buFont typeface="Courier New" panose="02070309020205020404" pitchFamily="49" charset="0"/>
              <a:buChar char="o"/>
              <a:tabLst>
                <a:tab pos="457200" algn="l"/>
              </a:tabLst>
            </a:pPr>
            <a:r>
              <a:rPr lang="en-US" sz="3000" dirty="0">
                <a:latin typeface="Calibri" panose="020F0502020204030204" pitchFamily="34" charset="0"/>
                <a:ea typeface="Calibri" panose="020F0502020204030204" pitchFamily="34" charset="0"/>
                <a:cs typeface="Times New Roman" panose="02020603050405020304" pitchFamily="18" charset="0"/>
              </a:rPr>
              <a:t>Currently the transitional phase is not included in the national emergency management plans.</a:t>
            </a:r>
            <a:endParaRPr lang="el-GR" sz="3000" dirty="0">
              <a:latin typeface="Calibri" panose="020F0502020204030204" pitchFamily="34" charset="0"/>
              <a:ea typeface="Calibri" panose="020F0502020204030204" pitchFamily="34" charset="0"/>
              <a:cs typeface="Times New Roman" panose="02020603050405020304" pitchFamily="18" charset="0"/>
            </a:endParaRPr>
          </a:p>
          <a:p>
            <a:pPr marL="457200" lvl="0" indent="-457200" algn="just">
              <a:spcAft>
                <a:spcPts val="0"/>
              </a:spcAft>
              <a:buFont typeface="Courier New" panose="02070309020205020404" pitchFamily="49" charset="0"/>
              <a:buChar char="o"/>
              <a:tabLst>
                <a:tab pos="457200" algn="l"/>
              </a:tabLst>
            </a:pPr>
            <a:r>
              <a:rPr lang="en-US" sz="3000" dirty="0">
                <a:latin typeface="Calibri" panose="020F0502020204030204" pitchFamily="34" charset="0"/>
                <a:ea typeface="Calibri" panose="020F0502020204030204" pitchFamily="34" charset="0"/>
                <a:cs typeface="Times New Roman" panose="02020603050405020304" pitchFamily="18" charset="0"/>
              </a:rPr>
              <a:t>The terminology used causes confusion.  </a:t>
            </a:r>
            <a:endParaRPr lang="el-GR" sz="3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9" name="Content Placeholder 3"/>
          <p:cNvPicPr>
            <a:picLocks/>
          </p:cNvPicPr>
          <p:nvPr/>
        </p:nvPicPr>
        <p:blipFill rotWithShape="1">
          <a:blip r:embed="rId10" cstate="print">
            <a:extLst>
              <a:ext uri="{28A0092B-C50C-407E-A947-70E740481C1C}">
                <a14:useLocalDpi xmlns:a14="http://schemas.microsoft.com/office/drawing/2010/main"/>
              </a:ext>
            </a:extLst>
          </a:blip>
          <a:srcRect t="22718" r="39488"/>
          <a:stretch/>
        </p:blipFill>
        <p:spPr bwMode="auto">
          <a:xfrm>
            <a:off x="20414071" y="14666837"/>
            <a:ext cx="8215792" cy="6368151"/>
          </a:xfrm>
          <a:prstGeom prst="rect">
            <a:avLst/>
          </a:prstGeom>
          <a:ln>
            <a:noFill/>
          </a:ln>
          <a:extLst>
            <a:ext uri="{53640926-AAD7-44D8-BBD7-CCE9431645EC}">
              <a14:shadowObscured xmlns:a14="http://schemas.microsoft.com/office/drawing/2010/main"/>
            </a:ext>
          </a:extLst>
        </p:spPr>
      </p:pic>
      <p:pic>
        <p:nvPicPr>
          <p:cNvPr id="53" name="Picture 52"/>
          <p:cNvPicPr/>
          <p:nvPr/>
        </p:nvPicPr>
        <p:blipFill rotWithShape="1">
          <a:blip r:embed="rId10" cstate="print">
            <a:extLst>
              <a:ext uri="{28A0092B-C50C-407E-A947-70E740481C1C}">
                <a14:useLocalDpi xmlns:a14="http://schemas.microsoft.com/office/drawing/2010/main"/>
              </a:ext>
            </a:extLst>
          </a:blip>
          <a:srcRect l="65906" t="6154" b="63987"/>
          <a:stretch/>
        </p:blipFill>
        <p:spPr bwMode="auto">
          <a:xfrm>
            <a:off x="20446574" y="14617047"/>
            <a:ext cx="4416920" cy="192098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F72D18AD-630F-4686-B02D-DE0845F6EADE}">
  <ds:schemaRefs>
    <ds:schemaRef ds:uri="http://purl.org/dc/elements/1.1/"/>
    <ds:schemaRef ds:uri="http://www.w3.org/XML/1998/namespace"/>
    <ds:schemaRef ds:uri="http://schemas.openxmlformats.org/package/2006/metadata/core-properties"/>
    <ds:schemaRef ds:uri="http://schemas.microsoft.com/office/2006/documentManagement/types"/>
    <ds:schemaRef ds:uri="http://purl.org/dc/terms/"/>
    <ds:schemaRef ds:uri="http://purl.org/dc/dcmityp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1887</TotalTime>
  <Pages>22</Pages>
  <Words>951</Words>
  <Application>Microsoft Macintosh PowerPoint</Application>
  <PresentationFormat>Personnalisé</PresentationFormat>
  <Paragraphs>71</Paragraphs>
  <Slides>1</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vt:i4>
      </vt:variant>
    </vt:vector>
  </HeadingPairs>
  <TitlesOfParts>
    <vt:vector size="12" baseType="lpstr">
      <vt:lpstr>Aharoni</vt:lpstr>
      <vt:lpstr>Arial Narrow</vt:lpstr>
      <vt:lpstr>Interstate-Regular</vt:lpstr>
      <vt:lpstr>Times New Roman</vt:lpstr>
      <vt:lpstr>Calibri</vt:lpstr>
      <vt:lpstr>Arial</vt:lpstr>
      <vt:lpstr>Wingdings</vt:lpstr>
      <vt:lpstr>CenturyGothic-Bold</vt:lpstr>
      <vt:lpstr>Segoe UI</vt:lpstr>
      <vt:lpstr>Courier New</vt:lpstr>
      <vt:lpstr>CONCERT</vt:lpstr>
      <vt:lpstr>Présentation PowerPoint</vt:lpstr>
    </vt:vector>
  </TitlesOfParts>
  <Company>SCK-CEN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Eymeric Lafranque</cp:lastModifiedBy>
  <cp:revision>248</cp:revision>
  <cp:lastPrinted>2019-11-27T10:07:42Z</cp:lastPrinted>
  <dcterms:created xsi:type="dcterms:W3CDTF">2017-11-13T09:28:55Z</dcterms:created>
  <dcterms:modified xsi:type="dcterms:W3CDTF">2019-12-11T14:03:34Z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